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3"/>
    <p:sldMasterId id="214748367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0bbfec170_2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g10bbfec170_2_75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10bbfec170_2_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g10bbfec170_2_159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10bbfec170_2_1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g10bbfec170_2_169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10bbfec170_2_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g10bbfec170_2_180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10bbfec170_2_1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g10bbfec170_2_184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0bbfec170_2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g10bbfec170_2_85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0bbfec170_2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g10bbfec170_2_96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10bbfec170_2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g10bbfec170_2_102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0bbfec170_2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g10bbfec170_2_111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0bbfec170_2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g10bbfec170_2_120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10bbfec170_2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g10bbfec170_2_129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0bbfec170_2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g10bbfec170_2_140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10bbfec170_2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g10bbfec170_2_150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8" name="Google Shape;58;p14"/>
          <p:cNvSpPr txBox="1"/>
          <p:nvPr>
            <p:ph idx="1" type="subTitle"/>
          </p:nvPr>
        </p:nvSpPr>
        <p:spPr>
          <a:xfrm>
            <a:off x="1143000" y="2701529"/>
            <a:ext cx="6858000" cy="124182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p14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/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628650" y="1369219"/>
            <a:ext cx="7886700" cy="326350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>
            <a:off x="628650" y="1369219"/>
            <a:ext cx="3886200" cy="326350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7"/>
          <p:cNvSpPr txBox="1"/>
          <p:nvPr>
            <p:ph idx="2" type="body"/>
          </p:nvPr>
        </p:nvSpPr>
        <p:spPr>
          <a:xfrm>
            <a:off x="4629150" y="1369219"/>
            <a:ext cx="3886200" cy="326350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7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7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0" name="Google Shape;80;p17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/>
          <p:nvPr>
            <p:ph type="title"/>
          </p:nvPr>
        </p:nvSpPr>
        <p:spPr>
          <a:xfrm>
            <a:off x="629841" y="273845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3" name="Google Shape;83;p18"/>
          <p:cNvSpPr txBox="1"/>
          <p:nvPr>
            <p:ph idx="1" type="body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p18"/>
          <p:cNvSpPr txBox="1"/>
          <p:nvPr>
            <p:ph idx="2" type="body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p18"/>
          <p:cNvSpPr txBox="1"/>
          <p:nvPr>
            <p:ph idx="3" type="body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6" name="Google Shape;86;p18"/>
          <p:cNvSpPr txBox="1"/>
          <p:nvPr>
            <p:ph idx="4" type="body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7" name="Google Shape;87;p18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8" name="Google Shape;88;p18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Google Shape;89;p18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2" name="Google Shape;92;p19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3" name="Google Shape;93;p19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4" name="Google Shape;94;p19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7" name="Google Shape;97;p20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8" name="Google Shape;98;p20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1" name="Google Shape;101;p21"/>
          <p:cNvSpPr txBox="1"/>
          <p:nvPr>
            <p:ph idx="1" type="body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2" name="Google Shape;102;p21"/>
          <p:cNvSpPr txBox="1"/>
          <p:nvPr>
            <p:ph idx="2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3" name="Google Shape;103;p21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4" name="Google Shape;104;p21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5" name="Google Shape;105;p21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8" name="Google Shape;108;p22"/>
          <p:cNvSpPr/>
          <p:nvPr>
            <p:ph idx="2" type="pic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0" name="Google Shape;110;p22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1" name="Google Shape;111;p22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2" name="Google Shape;112;p22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 rot="5400000">
            <a:off x="2940248" y="-942380"/>
            <a:ext cx="3263503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6" name="Google Shape;116;p23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7" name="Google Shape;117;p23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8" name="Google Shape;118;p23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 rot="5400000">
            <a:off x="5350073" y="1467446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 rot="5400000">
            <a:off x="1349573" y="-447079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2" name="Google Shape;122;p24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3" name="Google Shape;123;p24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4" name="Google Shape;124;p24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99">
            <a:alpha val="96862"/>
          </a:srgbClr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369219"/>
            <a:ext cx="7886700" cy="326350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Relationship Id="rId4" Type="http://schemas.openxmlformats.org/officeDocument/2006/relationships/image" Target="../media/image4.png"/><Relationship Id="rId5" Type="http://schemas.openxmlformats.org/officeDocument/2006/relationships/image" Target="../media/image3.png"/><Relationship Id="rId6" Type="http://schemas.openxmlformats.org/officeDocument/2006/relationships/image" Target="../media/image1.png"/><Relationship Id="rId7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" name="Google Shape;129;p25"/>
          <p:cNvGrpSpPr/>
          <p:nvPr/>
        </p:nvGrpSpPr>
        <p:grpSpPr>
          <a:xfrm>
            <a:off x="0" y="0"/>
            <a:ext cx="9144000" cy="706794"/>
            <a:chOff x="0" y="-17"/>
            <a:chExt cx="5766" cy="635"/>
          </a:xfrm>
        </p:grpSpPr>
        <p:pic>
          <p:nvPicPr>
            <p:cNvPr id="130" name="Google Shape;130;p2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0" y="-17"/>
              <a:ext cx="5766" cy="63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1" name="Google Shape;131;p25"/>
            <p:cNvSpPr txBox="1"/>
            <p:nvPr/>
          </p:nvSpPr>
          <p:spPr>
            <a:xfrm>
              <a:off x="1395" y="212"/>
              <a:ext cx="3538" cy="13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F7F223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gerb" id="132" name="Google Shape;132;p2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250" y="0"/>
              <a:ext cx="510" cy="53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3" name="Google Shape;133;p25"/>
          <p:cNvSpPr/>
          <p:nvPr/>
        </p:nvSpPr>
        <p:spPr>
          <a:xfrm>
            <a:off x="1614197" y="181003"/>
            <a:ext cx="6148873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Главное управление МЧС России по Кемеровской области</a:t>
            </a:r>
            <a:endParaRPr b="1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25"/>
          <p:cNvSpPr/>
          <p:nvPr/>
        </p:nvSpPr>
        <p:spPr>
          <a:xfrm>
            <a:off x="649113" y="1682113"/>
            <a:ext cx="7676589" cy="14542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ru" sz="6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Особенности пожаров 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ru" sz="6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 детской гибелью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1" name="Google Shape;221;p34"/>
          <p:cNvGrpSpPr/>
          <p:nvPr/>
        </p:nvGrpSpPr>
        <p:grpSpPr>
          <a:xfrm>
            <a:off x="0" y="0"/>
            <a:ext cx="9144000" cy="706794"/>
            <a:chOff x="0" y="-17"/>
            <a:chExt cx="5766" cy="635"/>
          </a:xfrm>
        </p:grpSpPr>
        <p:pic>
          <p:nvPicPr>
            <p:cNvPr id="222" name="Google Shape;222;p3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0" y="-17"/>
              <a:ext cx="5766" cy="63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23" name="Google Shape;223;p34"/>
            <p:cNvSpPr txBox="1"/>
            <p:nvPr/>
          </p:nvSpPr>
          <p:spPr>
            <a:xfrm>
              <a:off x="1395" y="212"/>
              <a:ext cx="3538" cy="13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7F223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gerb" id="224" name="Google Shape;224;p3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250" y="0"/>
              <a:ext cx="510" cy="53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25" name="Google Shape;225;p34"/>
          <p:cNvSpPr/>
          <p:nvPr/>
        </p:nvSpPr>
        <p:spPr>
          <a:xfrm>
            <a:off x="1314450" y="179108"/>
            <a:ext cx="685800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Главное управление МЧС России по Кемеровской области</a:t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34"/>
          <p:cNvSpPr/>
          <p:nvPr/>
        </p:nvSpPr>
        <p:spPr>
          <a:xfrm>
            <a:off x="951722" y="2023226"/>
            <a:ext cx="7940351" cy="23314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Основной группой условий, способствовавших развитию пожаров с детской гибелью,                     является «поведенческая»: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оставление без присмотра, позднее обнаружение, позднее сообщение, отсутствие мер борьбы                     с пожаром до прибытия пожарной охраны составляют 80% от всех условий</a:t>
            </a:r>
            <a:endParaRPr sz="2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7" name="Google Shape;227;p34"/>
          <p:cNvSpPr/>
          <p:nvPr/>
        </p:nvSpPr>
        <p:spPr>
          <a:xfrm>
            <a:off x="405355" y="1075646"/>
            <a:ext cx="4722190" cy="530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4000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80% от всех условий</a:t>
            </a:r>
            <a:endParaRPr sz="4000">
              <a:solidFill>
                <a:srgbClr val="FFC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2" name="Google Shape;232;p35"/>
          <p:cNvGrpSpPr/>
          <p:nvPr/>
        </p:nvGrpSpPr>
        <p:grpSpPr>
          <a:xfrm>
            <a:off x="0" y="0"/>
            <a:ext cx="9144000" cy="706794"/>
            <a:chOff x="0" y="-17"/>
            <a:chExt cx="5766" cy="635"/>
          </a:xfrm>
        </p:grpSpPr>
        <p:pic>
          <p:nvPicPr>
            <p:cNvPr id="233" name="Google Shape;233;p3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0" y="-17"/>
              <a:ext cx="5766" cy="63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34" name="Google Shape;234;p35"/>
            <p:cNvSpPr txBox="1"/>
            <p:nvPr/>
          </p:nvSpPr>
          <p:spPr>
            <a:xfrm>
              <a:off x="1395" y="212"/>
              <a:ext cx="3538" cy="13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7F223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gerb" id="235" name="Google Shape;235;p3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250" y="0"/>
              <a:ext cx="510" cy="53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36" name="Google Shape;236;p35"/>
          <p:cNvSpPr/>
          <p:nvPr/>
        </p:nvSpPr>
        <p:spPr>
          <a:xfrm>
            <a:off x="1407756" y="172110"/>
            <a:ext cx="685800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Главное управление МЧС России по Кемеровской области</a:t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35"/>
          <p:cNvSpPr/>
          <p:nvPr/>
        </p:nvSpPr>
        <p:spPr>
          <a:xfrm>
            <a:off x="345232" y="678200"/>
            <a:ext cx="6083560" cy="440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ru" sz="2800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качестве виновного лица </a:t>
            </a:r>
            <a:r>
              <a:rPr b="0" i="0" lang="ru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 пожарах с детской гибелью чаще всего (71%) выступают родственники/родители погибших детей                                                      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ru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</a:t>
            </a:r>
            <a:r>
              <a:rPr b="0" i="0" lang="ru" sz="2800" u="none" cap="none" strike="noStrike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 погибло 40 детей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ru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5% случаев виновниками пожара стали посторонние лица, допущенные в дом 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 вине пьяных состоялось 57% всей детской гибели при пожарах                                  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</a:t>
            </a:r>
            <a:r>
              <a:rPr b="0" i="0" lang="ru" sz="2800" u="none" cap="none" strike="noStrike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пог</a:t>
            </a:r>
            <a:r>
              <a:rPr lang="ru" sz="2800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ибло </a:t>
            </a:r>
            <a:r>
              <a:rPr lang="ru" sz="280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33 ребенка</a:t>
            </a:r>
            <a:endParaRPr b="0" i="0" sz="2800" u="none" cap="none" strike="noStrik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35"/>
          <p:cNvSpPr/>
          <p:nvPr/>
        </p:nvSpPr>
        <p:spPr>
          <a:xfrm>
            <a:off x="6833989" y="1180616"/>
            <a:ext cx="1595309" cy="7617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6000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71%</a:t>
            </a:r>
            <a:endParaRPr sz="6000">
              <a:solidFill>
                <a:srgbClr val="FFC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35"/>
          <p:cNvSpPr/>
          <p:nvPr/>
        </p:nvSpPr>
        <p:spPr>
          <a:xfrm>
            <a:off x="6973947" y="4000793"/>
            <a:ext cx="1595309" cy="7617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6000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57%</a:t>
            </a:r>
            <a:endParaRPr sz="6000">
              <a:solidFill>
                <a:srgbClr val="FFC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://susanin.udm.ru/upload/resize_cache/iblock/877/469_1000_1/877321643d969e11dd8af3caa9c7b972.jpg" id="244" name="Google Shape;244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7909" y="0"/>
            <a:ext cx="8481527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://alushtaonline.com.ua/wp-content/uploads/2013/03/pozhar-v-alushte-spasli-detey.jpg" id="249" name="Google Shape;249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2570" y="98189"/>
            <a:ext cx="8668138" cy="5045311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Google Shape;250;p37"/>
          <p:cNvSpPr/>
          <p:nvPr/>
        </p:nvSpPr>
        <p:spPr>
          <a:xfrm>
            <a:off x="3788876" y="4221790"/>
            <a:ext cx="4572000" cy="692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РАВНОДУШИЕ - ЭТО ПАРАЛИЧ ДУШИ, ПРЕЖДЕВРЕМЕННАЯ СМЕРТЬ.                     А. Чехов</a:t>
            </a:r>
            <a:endParaRPr b="1"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://svopi.ru/uploads/posts/2015-10/1444393023_1.jpeg" id="139" name="Google Shape;139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2863454"/>
            <a:ext cx="16013113" cy="80069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32716" y="799774"/>
            <a:ext cx="6650633" cy="22303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495880" y="3366019"/>
            <a:ext cx="6222022" cy="124386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2" name="Google Shape;142;p26"/>
          <p:cNvGrpSpPr/>
          <p:nvPr/>
        </p:nvGrpSpPr>
        <p:grpSpPr>
          <a:xfrm>
            <a:off x="1" y="0"/>
            <a:ext cx="9144000" cy="706794"/>
            <a:chOff x="0" y="-17"/>
            <a:chExt cx="5766" cy="635"/>
          </a:xfrm>
        </p:grpSpPr>
        <p:pic>
          <p:nvPicPr>
            <p:cNvPr id="143" name="Google Shape;143;p26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0" y="-17"/>
              <a:ext cx="5766" cy="63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4" name="Google Shape;144;p26"/>
            <p:cNvSpPr txBox="1"/>
            <p:nvPr/>
          </p:nvSpPr>
          <p:spPr>
            <a:xfrm>
              <a:off x="1395" y="212"/>
              <a:ext cx="3538" cy="13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F7F223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gerb" id="145" name="Google Shape;145;p26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5250" y="0"/>
              <a:ext cx="510" cy="53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46" name="Google Shape;146;p26"/>
          <p:cNvSpPr/>
          <p:nvPr/>
        </p:nvSpPr>
        <p:spPr>
          <a:xfrm>
            <a:off x="1408923" y="181003"/>
            <a:ext cx="670871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Главное управление МЧС России по Кемеровской области</a:t>
            </a:r>
            <a:endParaRPr b="1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://pust-govoriat.ru/wp-content/uploads/2015/10/pozhar-v-stanitse.jpg" id="151" name="Google Shape;151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6158" y="0"/>
            <a:ext cx="6519910" cy="3191083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27"/>
          <p:cNvSpPr/>
          <p:nvPr/>
        </p:nvSpPr>
        <p:spPr>
          <a:xfrm>
            <a:off x="1203900" y="3019842"/>
            <a:ext cx="7739298" cy="21236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" sz="2000" u="none" cap="none" strike="noStrike">
                <a:solidFill>
                  <a:schemeClr val="lt1"/>
                </a:solidFill>
                <a:latin typeface="Batang"/>
                <a:ea typeface="Batang"/>
                <a:cs typeface="Batang"/>
                <a:sym typeface="Batang"/>
              </a:rPr>
              <a:t>Детей в горевшем  доме было семеро. 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" sz="2000" u="none" cap="none" strike="noStrike">
                <a:solidFill>
                  <a:schemeClr val="lt1"/>
                </a:solidFill>
                <a:latin typeface="Batang"/>
                <a:ea typeface="Batang"/>
                <a:cs typeface="Batang"/>
                <a:sym typeface="Batang"/>
              </a:rPr>
              <a:t>Самому младшему - год, самому старшему – 10 лет. 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" sz="2000" u="none" cap="none" strike="noStrike">
                <a:solidFill>
                  <a:schemeClr val="lt1"/>
                </a:solidFill>
                <a:latin typeface="Batang"/>
                <a:ea typeface="Batang"/>
                <a:cs typeface="Batang"/>
                <a:sym typeface="Batang"/>
              </a:rPr>
              <a:t>Пятеро из них жили в этом доме с родителями, 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" sz="2000" u="none" cap="none" strike="noStrike">
                <a:solidFill>
                  <a:schemeClr val="lt1"/>
                </a:solidFill>
                <a:latin typeface="Batang"/>
                <a:ea typeface="Batang"/>
                <a:cs typeface="Batang"/>
                <a:sym typeface="Batang"/>
              </a:rPr>
              <a:t>ещё двоих в тот вечер оставила у друзей другая семья. 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" sz="2000" u="none" cap="none" strike="noStrike">
                <a:solidFill>
                  <a:schemeClr val="lt1"/>
                </a:solidFill>
                <a:latin typeface="Batang"/>
                <a:ea typeface="Batang"/>
                <a:cs typeface="Batang"/>
                <a:sym typeface="Batang"/>
              </a:rPr>
              <a:t>Когда случился пожар, дети,                                                       как предполагается, уже уснули, 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" sz="2000" u="none" cap="none" strike="noStrike">
                <a:solidFill>
                  <a:schemeClr val="lt1"/>
                </a:solidFill>
                <a:latin typeface="Batang"/>
                <a:ea typeface="Batang"/>
                <a:cs typeface="Batang"/>
                <a:sym typeface="Batang"/>
              </a:rPr>
              <a:t>иначе шанс выжить, выбежав на улицу,                                        у них бы оставался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27"/>
          <p:cNvSpPr/>
          <p:nvPr/>
        </p:nvSpPr>
        <p:spPr>
          <a:xfrm>
            <a:off x="3256385" y="294065"/>
            <a:ext cx="5887615" cy="10387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пожар с групповой гибелью детей               9 октября 2015 г.   в станице Холмской Краснодарского края</a:t>
            </a:r>
            <a:endParaRPr b="1"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8"/>
          <p:cNvSpPr/>
          <p:nvPr/>
        </p:nvSpPr>
        <p:spPr>
          <a:xfrm>
            <a:off x="429209" y="1106846"/>
            <a:ext cx="8173616" cy="28392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ru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Кемеровской области за период с 2010 по 2014 год                       при пожарах погибло 58 детей, 54 ребенка получили травмы 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ru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среднем за год количество погибших при пожарах детей составляет 11 человек, травмировавшихся – 10 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ru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текущем году детей при пожарах погибло  10                                   (-3 случая к прошлому году)</a:t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59" name="Google Shape;159;p28"/>
          <p:cNvGrpSpPr/>
          <p:nvPr/>
        </p:nvGrpSpPr>
        <p:grpSpPr>
          <a:xfrm>
            <a:off x="0" y="0"/>
            <a:ext cx="9144000" cy="706794"/>
            <a:chOff x="0" y="-17"/>
            <a:chExt cx="5766" cy="635"/>
          </a:xfrm>
        </p:grpSpPr>
        <p:pic>
          <p:nvPicPr>
            <p:cNvPr id="160" name="Google Shape;160;p2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0" y="-17"/>
              <a:ext cx="5766" cy="63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1" name="Google Shape;161;p28"/>
            <p:cNvSpPr txBox="1"/>
            <p:nvPr/>
          </p:nvSpPr>
          <p:spPr>
            <a:xfrm>
              <a:off x="1395" y="212"/>
              <a:ext cx="3538" cy="13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7F223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gerb" id="162" name="Google Shape;162;p2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250" y="0"/>
              <a:ext cx="510" cy="53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63" name="Google Shape;163;p28"/>
          <p:cNvSpPr/>
          <p:nvPr/>
        </p:nvSpPr>
        <p:spPr>
          <a:xfrm>
            <a:off x="1314450" y="179108"/>
            <a:ext cx="685800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Главное управление МЧС России по Кемеровской области</a:t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" name="Google Shape;168;p29"/>
          <p:cNvGrpSpPr/>
          <p:nvPr/>
        </p:nvGrpSpPr>
        <p:grpSpPr>
          <a:xfrm>
            <a:off x="0" y="0"/>
            <a:ext cx="9144000" cy="706794"/>
            <a:chOff x="0" y="-17"/>
            <a:chExt cx="5766" cy="635"/>
          </a:xfrm>
        </p:grpSpPr>
        <p:pic>
          <p:nvPicPr>
            <p:cNvPr id="169" name="Google Shape;169;p2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0" y="-17"/>
              <a:ext cx="5766" cy="63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0" name="Google Shape;170;p29"/>
            <p:cNvSpPr txBox="1"/>
            <p:nvPr/>
          </p:nvSpPr>
          <p:spPr>
            <a:xfrm>
              <a:off x="1395" y="212"/>
              <a:ext cx="3538" cy="13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7F223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gerb" id="171" name="Google Shape;171;p2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250" y="0"/>
              <a:ext cx="510" cy="53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2" name="Google Shape;172;p29"/>
          <p:cNvSpPr/>
          <p:nvPr/>
        </p:nvSpPr>
        <p:spPr>
          <a:xfrm>
            <a:off x="1314450" y="179108"/>
            <a:ext cx="685800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Главное управление МЧС России по Кемеровской области</a:t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29"/>
          <p:cNvSpPr/>
          <p:nvPr/>
        </p:nvSpPr>
        <p:spPr>
          <a:xfrm>
            <a:off x="420986" y="1001333"/>
            <a:ext cx="8302028" cy="36009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44450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 u="sng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 января</a:t>
            </a:r>
            <a:r>
              <a:rPr lang="ru" sz="1800" u="sng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Таштагольском районе, п. Шерегеш, ул. Дзержинского, в   квартире жилого 5-ти этажного дома во время тушения пожара, в спальне, на кровати обнаружен труп девочки 2007 года рождения, получившей смертельное отравление продуктами горения. Причиной пожара стало неосторожное обращение с огнем при курении. </a:t>
            </a:r>
            <a:endParaRPr sz="16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16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 u="sng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 августа</a:t>
            </a:r>
            <a:r>
              <a:rPr lang="ru" sz="1800" u="sng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ru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городе Киселёвск  по улице Мичурина, 33, в  частном  жилом доме во время тушения пожара было обнаружено тело мальчика 5 лет. Причиной пожара стало неосторожное обращение с огнем при курении. </a:t>
            </a:r>
            <a:endParaRPr sz="16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16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 u="sng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18 октября</a:t>
            </a:r>
            <a:r>
              <a:rPr lang="ru" sz="1800" u="sng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Гурьевском районе в селе  Горскино  в частном  жилом доме произошел пожар, в результате которого погибло 2-е детей, получивших смертельное отравление продуктами горения, 8-ми и 7-ми лет. Пожар начался утром на кухне, произошло значительное задымление помещения. Дети на момент пожара спали, родители ушли на работу. В квартире был оставлен включенным свет и телевизор. Наиболее вероятная причина  пожара - неосторожное обращение с огнём.</a:t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8" name="Google Shape;178;p30"/>
          <p:cNvGrpSpPr/>
          <p:nvPr/>
        </p:nvGrpSpPr>
        <p:grpSpPr>
          <a:xfrm>
            <a:off x="0" y="0"/>
            <a:ext cx="9144000" cy="706794"/>
            <a:chOff x="0" y="-17"/>
            <a:chExt cx="5766" cy="635"/>
          </a:xfrm>
        </p:grpSpPr>
        <p:pic>
          <p:nvPicPr>
            <p:cNvPr id="179" name="Google Shape;179;p3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0" y="-17"/>
              <a:ext cx="5766" cy="63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0" name="Google Shape;180;p30"/>
            <p:cNvSpPr txBox="1"/>
            <p:nvPr/>
          </p:nvSpPr>
          <p:spPr>
            <a:xfrm>
              <a:off x="1395" y="212"/>
              <a:ext cx="3538" cy="13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7F223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gerb" id="181" name="Google Shape;181;p30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250" y="0"/>
              <a:ext cx="510" cy="53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82" name="Google Shape;182;p30"/>
          <p:cNvSpPr/>
          <p:nvPr/>
        </p:nvSpPr>
        <p:spPr>
          <a:xfrm>
            <a:off x="1314450" y="179108"/>
            <a:ext cx="685800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Главное управление МЧС России по Кемеровской области</a:t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30"/>
          <p:cNvSpPr/>
          <p:nvPr/>
        </p:nvSpPr>
        <p:spPr>
          <a:xfrm>
            <a:off x="163619" y="998768"/>
            <a:ext cx="8816761" cy="37856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</a:t>
            </a:r>
            <a:r>
              <a:rPr b="1" lang="ru" sz="1800" u="sng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22 октября</a:t>
            </a:r>
            <a:r>
              <a:rPr lang="ru" sz="1800" u="sng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Беловском районе, деревня Новодубровка,  переулок Лесной, 8,                                    в  частном жилом доме под завалами, образовавшимися после пожара, обнаружен  обгоревший труп подростка 2000 года рождения. Причиной пожара стало нарушение правил пожарной безопасности при эксплуатации бытового газового оборудования. </a:t>
            </a:r>
            <a:endParaRPr sz="16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16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 u="sng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21 ноября</a:t>
            </a:r>
            <a:r>
              <a:rPr lang="ru" sz="1800" u="sng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Беловском муниципальном районе с. Поморцево, ул. Центральная, 25,  в частном  жилом доме найдены тела погибших на пожаре мальчика 2 лет и девочки 1 года. Причиной пожара стало нарушение правил пожарной безопасности при эксплуатации печей.</a:t>
            </a:r>
            <a:endParaRPr sz="110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  <a:p>
            <a:pPr indent="44450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 u="sng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17 декабря</a:t>
            </a:r>
            <a:r>
              <a:rPr lang="ru" sz="1800" u="sng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Киселёвске, переулок Знаменский, 2, в частном жилом доме на полу обнаружен труп   мальчика 2008 года рождения, получившего смертельное отравление продуктами горения. Причина пожара - нарушение правил технической эксплуатации электрооборудования. </a:t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4450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4450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 u="sng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31 декабря</a:t>
            </a:r>
            <a:r>
              <a:rPr lang="ru" sz="1800" u="sng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многоквартирном жилом доме по адресу г.Новокузнецк,                                   ул. Клименко, 58-74, погибли две девочки 5-ти и 6-ти лет, бабушка и ее сожитель. Причиной пожара стало неосторожное обращение с огнём.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" name="Google Shape;188;p31"/>
          <p:cNvGrpSpPr/>
          <p:nvPr/>
        </p:nvGrpSpPr>
        <p:grpSpPr>
          <a:xfrm>
            <a:off x="0" y="0"/>
            <a:ext cx="9144000" cy="706794"/>
            <a:chOff x="0" y="-17"/>
            <a:chExt cx="5766" cy="635"/>
          </a:xfrm>
        </p:grpSpPr>
        <p:pic>
          <p:nvPicPr>
            <p:cNvPr id="189" name="Google Shape;189;p3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0" y="-17"/>
              <a:ext cx="5766" cy="63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0" name="Google Shape;190;p31"/>
            <p:cNvSpPr txBox="1"/>
            <p:nvPr/>
          </p:nvSpPr>
          <p:spPr>
            <a:xfrm>
              <a:off x="1395" y="212"/>
              <a:ext cx="3538" cy="13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7F223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gerb" id="191" name="Google Shape;191;p3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250" y="0"/>
              <a:ext cx="510" cy="53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92" name="Google Shape;192;p31"/>
          <p:cNvSpPr/>
          <p:nvPr/>
        </p:nvSpPr>
        <p:spPr>
          <a:xfrm>
            <a:off x="1314450" y="179108"/>
            <a:ext cx="685800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Главное управление МЧС России по Кемеровской области</a:t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31"/>
          <p:cNvSpPr/>
          <p:nvPr/>
        </p:nvSpPr>
        <p:spPr>
          <a:xfrm>
            <a:off x="248038" y="712593"/>
            <a:ext cx="6218077" cy="1869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ru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Более 77% от всех случаев гибели     при пожарах это гибель детей дошкольного возраста,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ru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ru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17% - дети младшего школьного возраста (от 7 до 10 лет)</a:t>
            </a:r>
            <a:endParaRPr b="0" i="0" sz="2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31"/>
          <p:cNvSpPr/>
          <p:nvPr/>
        </p:nvSpPr>
        <p:spPr>
          <a:xfrm>
            <a:off x="1418252" y="2755823"/>
            <a:ext cx="7492482" cy="22852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Главное  условие  гибели детей при пожаре (36%)                 -  </a:t>
            </a:r>
            <a:r>
              <a:rPr lang="ru" sz="2400" u="sng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невозможность принятия самостоятельного решения в силу малолетнего возраста                                                             при отсутствии взрослых или их нахождении                                 в состоянии алкогольного опьянения</a:t>
            </a:r>
            <a:r>
              <a:rPr lang="ru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,                         </a:t>
            </a:r>
            <a:r>
              <a:rPr lang="ru" sz="2400" u="sng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болезненное состояние или инвалидность</a:t>
            </a:r>
            <a:r>
              <a:rPr lang="ru" sz="240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.                                      </a:t>
            </a:r>
            <a:r>
              <a:rPr lang="ru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в 40% на момент развития пожара это усугубилось тем, что дети спали</a:t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31"/>
          <p:cNvSpPr/>
          <p:nvPr/>
        </p:nvSpPr>
        <p:spPr>
          <a:xfrm>
            <a:off x="6036906" y="872705"/>
            <a:ext cx="2535594" cy="10387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6000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77%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дошкольников</a:t>
            </a:r>
            <a:endParaRPr sz="2400">
              <a:solidFill>
                <a:srgbClr val="FFC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0" name="Google Shape;200;p32"/>
          <p:cNvGrpSpPr/>
          <p:nvPr/>
        </p:nvGrpSpPr>
        <p:grpSpPr>
          <a:xfrm>
            <a:off x="0" y="0"/>
            <a:ext cx="9144000" cy="706794"/>
            <a:chOff x="0" y="-17"/>
            <a:chExt cx="5766" cy="635"/>
          </a:xfrm>
        </p:grpSpPr>
        <p:pic>
          <p:nvPicPr>
            <p:cNvPr id="201" name="Google Shape;201;p3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0" y="-17"/>
              <a:ext cx="5766" cy="63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2" name="Google Shape;202;p32"/>
            <p:cNvSpPr txBox="1"/>
            <p:nvPr/>
          </p:nvSpPr>
          <p:spPr>
            <a:xfrm>
              <a:off x="1395" y="212"/>
              <a:ext cx="3538" cy="13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7F223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gerb" id="203" name="Google Shape;203;p3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250" y="0"/>
              <a:ext cx="510" cy="53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04" name="Google Shape;204;p32"/>
          <p:cNvSpPr/>
          <p:nvPr/>
        </p:nvSpPr>
        <p:spPr>
          <a:xfrm>
            <a:off x="1314450" y="179108"/>
            <a:ext cx="685800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Главное управление МЧС России по Кемеровской области</a:t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32"/>
          <p:cNvSpPr/>
          <p:nvPr/>
        </p:nvSpPr>
        <p:spPr>
          <a:xfrm>
            <a:off x="312380" y="797854"/>
            <a:ext cx="8505049" cy="20082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4445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ru" sz="2800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98% всей детской гибели регистрируется в жилье:  </a:t>
            </a:r>
            <a:endParaRPr/>
          </a:p>
          <a:p>
            <a:pPr indent="4445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Times New Roman"/>
              <a:buNone/>
            </a:pPr>
            <a:r>
              <a:rPr b="0" i="0" lang="ru" sz="2800" cap="none" strike="noStrike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69% случаев в частном жилье, </a:t>
            </a:r>
            <a:endParaRPr/>
          </a:p>
          <a:p>
            <a:pPr indent="4445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Times New Roman"/>
              <a:buNone/>
            </a:pPr>
            <a:r>
              <a:rPr b="0" i="0" lang="ru" sz="2800" cap="none" strike="noStrike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24% в муниципальных жилых домах </a:t>
            </a:r>
            <a:endParaRPr/>
          </a:p>
          <a:p>
            <a:pPr indent="4445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sz="2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ru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</a:t>
            </a:r>
            <a:r>
              <a:rPr b="0" i="0" lang="ru" sz="2800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риоритетные места обнаружения погибших детей: комната (38%), кухня (24%), веранда (12%) </a:t>
            </a:r>
            <a:endParaRPr b="0" i="0" sz="2800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32"/>
          <p:cNvSpPr/>
          <p:nvPr/>
        </p:nvSpPr>
        <p:spPr>
          <a:xfrm>
            <a:off x="2155373" y="3333368"/>
            <a:ext cx="6792685" cy="13619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Почти </a:t>
            </a:r>
            <a:r>
              <a:rPr lang="ru" sz="2800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30% детской гибели </a:t>
            </a:r>
            <a:r>
              <a:rPr lang="ru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 пожарах происходит в субботу, 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 ней по опасности 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следует понедельник – 17% </a:t>
            </a:r>
            <a:endParaRPr sz="2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33"/>
          <p:cNvGrpSpPr/>
          <p:nvPr/>
        </p:nvGrpSpPr>
        <p:grpSpPr>
          <a:xfrm>
            <a:off x="0" y="0"/>
            <a:ext cx="9144000" cy="706794"/>
            <a:chOff x="0" y="-17"/>
            <a:chExt cx="5766" cy="635"/>
          </a:xfrm>
        </p:grpSpPr>
        <p:pic>
          <p:nvPicPr>
            <p:cNvPr id="212" name="Google Shape;212;p3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0" y="-17"/>
              <a:ext cx="5766" cy="63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3" name="Google Shape;213;p33"/>
            <p:cNvSpPr txBox="1"/>
            <p:nvPr/>
          </p:nvSpPr>
          <p:spPr>
            <a:xfrm>
              <a:off x="1395" y="212"/>
              <a:ext cx="3538" cy="13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7F223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gerb" id="214" name="Google Shape;214;p33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250" y="0"/>
              <a:ext cx="510" cy="53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15" name="Google Shape;215;p33"/>
          <p:cNvSpPr/>
          <p:nvPr/>
        </p:nvSpPr>
        <p:spPr>
          <a:xfrm>
            <a:off x="1314450" y="179108"/>
            <a:ext cx="685800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Главное управление МЧС России по Кемеровской области</a:t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33"/>
          <p:cNvSpPr/>
          <p:nvPr/>
        </p:nvSpPr>
        <p:spPr>
          <a:xfrm>
            <a:off x="354563" y="887092"/>
            <a:ext cx="8500188" cy="39472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ru" sz="2800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Главные причины пожаров с детской гибелью</a:t>
            </a:r>
            <a:r>
              <a:rPr b="0" i="0" lang="ru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sz="2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ru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неосторожное обращение взрослых с огнем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ru" sz="2800" u="none" cap="none" strike="noStrike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43%,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ru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неправильная эксплуатация электрооборудования  </a:t>
            </a:r>
            <a:r>
              <a:rPr b="0" i="0" lang="ru" sz="2800" u="none" cap="none" strike="noStrike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33%,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ru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неправильное устройство или неисправность отопительных печей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ru" sz="2800" u="none" cap="none" strike="noStrike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24%</a:t>
            </a:r>
            <a:r>
              <a:rPr b="0" i="0" lang="ru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sz="2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Times New Roman"/>
              <a:buNone/>
            </a:pPr>
            <a:r>
              <a:rPr b="0" i="0" lang="ru" sz="2800" u="none" cap="none" strike="noStrike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Шалость детей с огнем послужила причиной                    только 9,5% от всех пожаров с детской гибелью</a:t>
            </a:r>
            <a:endParaRPr b="0" i="0" sz="2800" u="none" cap="none" strike="noStrike">
              <a:solidFill>
                <a:srgbClr val="FFC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